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37" r:id="rId2"/>
    <p:sldId id="338" r:id="rId3"/>
    <p:sldId id="331" r:id="rId4"/>
    <p:sldId id="334" r:id="rId5"/>
    <p:sldId id="256" r:id="rId6"/>
    <p:sldId id="326" r:id="rId7"/>
    <p:sldId id="332" r:id="rId8"/>
    <p:sldId id="335" r:id="rId9"/>
    <p:sldId id="325" r:id="rId10"/>
    <p:sldId id="327" r:id="rId11"/>
    <p:sldId id="328" r:id="rId12"/>
    <p:sldId id="329" r:id="rId13"/>
    <p:sldId id="310" r:id="rId14"/>
    <p:sldId id="333" r:id="rId15"/>
    <p:sldId id="272" r:id="rId16"/>
  </p:sldIdLst>
  <p:sldSz cx="9144000" cy="6858000" type="screen4x3"/>
  <p:notesSz cx="6877050" cy="100028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272C"/>
    <a:srgbClr val="FFFF99"/>
    <a:srgbClr val="FF0000"/>
    <a:srgbClr val="00FFCC"/>
    <a:srgbClr val="66FFFF"/>
    <a:srgbClr val="33CCFF"/>
    <a:srgbClr val="3399FF"/>
    <a:srgbClr val="558DB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l">
              <a:defRPr sz="1300"/>
            </a:lvl1pPr>
          </a:lstStyle>
          <a:p>
            <a:r>
              <a:rPr lang="en-GB"/>
              <a:t>Mini School - History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5404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r">
              <a:defRPr sz="1300"/>
            </a:lvl1pPr>
          </a:lstStyle>
          <a:p>
            <a:fld id="{290FA2BC-BDD9-4720-90AE-FAD8EC2EE315}" type="datetime6">
              <a:rPr lang="en-US" smtClean="0"/>
              <a:t>June 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l">
              <a:defRPr sz="1300"/>
            </a:lvl1pPr>
          </a:lstStyle>
          <a:p>
            <a:r>
              <a:rPr lang="en-GB"/>
              <a:t>Term 1 / Module 1 / Lesson 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5404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r">
              <a:defRPr sz="1300"/>
            </a:lvl1pPr>
          </a:lstStyle>
          <a:p>
            <a:fld id="{55697537-F7D4-4FA7-9AE2-B13A30E444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6004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l">
              <a:defRPr sz="1300" smtClean="0"/>
            </a:lvl1pPr>
          </a:lstStyle>
          <a:p>
            <a:pPr>
              <a:defRPr/>
            </a:pPr>
            <a:r>
              <a:rPr lang="en-GB"/>
              <a:t>Mini School - History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r">
              <a:defRPr sz="1300" smtClean="0"/>
            </a:lvl1pPr>
          </a:lstStyle>
          <a:p>
            <a:pPr>
              <a:defRPr/>
            </a:pPr>
            <a:fld id="{683ACDE3-BAF1-4A8E-BDC7-1D3E6A183D23}" type="datetime6">
              <a:rPr lang="en-US" smtClean="0"/>
              <a:t>June 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51" tIns="48225" rIns="96451" bIns="48225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705" y="4751348"/>
            <a:ext cx="5501640" cy="4501277"/>
          </a:xfrm>
          <a:prstGeom prst="rect">
            <a:avLst/>
          </a:prstGeom>
        </p:spPr>
        <p:txBody>
          <a:bodyPr vert="horz" lIns="96451" tIns="48225" rIns="96451" bIns="4822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l">
              <a:defRPr sz="1300" smtClean="0"/>
            </a:lvl1pPr>
          </a:lstStyle>
          <a:p>
            <a:pPr>
              <a:defRPr/>
            </a:pPr>
            <a:r>
              <a:rPr lang="en-GB"/>
              <a:t>Term 1 / Module 1 / Lesson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5404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r">
              <a:defRPr sz="1300" smtClean="0"/>
            </a:lvl1pPr>
          </a:lstStyle>
          <a:p>
            <a:pPr>
              <a:defRPr/>
            </a:pPr>
            <a:fld id="{CEC55FC8-427C-4F4A-AB3B-F9D1C6AC21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22610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3664" indent="-30140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5636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87891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0146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2400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34655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16909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99164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0256E2-39A5-4D31-ADAD-93FFDE34EB61}" type="slidenum">
              <a:rPr lang="en-GB" sz="1300"/>
              <a:pPr eaLnBrk="1" hangingPunct="1"/>
              <a:t>5</a:t>
            </a:fld>
            <a:endParaRPr lang="en-GB" sz="13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7223F5F-5AAE-4E4F-8614-92F4383FB75D}" type="datetime6">
              <a:rPr lang="en-US" smtClean="0"/>
              <a:t>June 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Term 1 / Module 1 / Lesson 2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Mini School - History</a:t>
            </a:r>
          </a:p>
        </p:txBody>
      </p:sp>
    </p:spTree>
    <p:extLst>
      <p:ext uri="{BB962C8B-B14F-4D97-AF65-F5344CB8AC3E}">
        <p14:creationId xmlns:p14="http://schemas.microsoft.com/office/powerpoint/2010/main" val="1404531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3664" indent="-30140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5636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87891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0146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2400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34655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16909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99164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0256E2-39A5-4D31-ADAD-93FFDE34EB61}" type="slidenum">
              <a:rPr lang="en-GB" sz="1300"/>
              <a:pPr eaLnBrk="1" hangingPunct="1"/>
              <a:t>15</a:t>
            </a:fld>
            <a:endParaRPr lang="en-GB" sz="13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519FDFB-5F1B-4843-A2A8-44B2958B3BF5}" type="datetime6">
              <a:rPr lang="en-US" smtClean="0"/>
              <a:t>June 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Term 1 / Module 1 / Lesson 2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Mini School - History</a:t>
            </a:r>
          </a:p>
        </p:txBody>
      </p:sp>
    </p:spTree>
    <p:extLst>
      <p:ext uri="{BB962C8B-B14F-4D97-AF65-F5344CB8AC3E}">
        <p14:creationId xmlns:p14="http://schemas.microsoft.com/office/powerpoint/2010/main" val="15380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C3355E-0276-40CB-B9BA-EC1DC7AB23E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-1571616" y="44624"/>
            <a:ext cx="155363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cap="none" spc="0" baseline="0" dirty="0" smtClean="0">
                <a:ln w="0"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THCS QUANG TRUNG</a:t>
            </a:r>
          </a:p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cap="none" spc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GV.</a:t>
            </a:r>
            <a:r>
              <a:rPr lang="en-US" sz="1000" b="1" cap="none" spc="0" baseline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LÂM THANH VÂN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25F38-D550-4BB1-86B5-0780B6235A8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571616" y="0"/>
            <a:ext cx="155363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cap="none" spc="0" baseline="0" dirty="0" smtClean="0">
                <a:ln w="0"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THCS QUANG TRUNG</a:t>
            </a:r>
          </a:p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cap="none" spc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GV.</a:t>
            </a:r>
            <a:r>
              <a:rPr lang="en-US" sz="1000" b="1" cap="none" spc="0" baseline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LÂM THANH VÂN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07554-C716-4E55-B3DC-DD256F6F9C2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571616" y="0"/>
            <a:ext cx="155363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cap="none" spc="0" baseline="0" dirty="0" smtClean="0">
                <a:ln w="0"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THCS QUANG TRUNG</a:t>
            </a:r>
          </a:p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cap="none" spc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GV.</a:t>
            </a:r>
            <a:r>
              <a:rPr lang="en-US" sz="1000" b="1" cap="none" spc="0" baseline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LÂM THANH VÂN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E028A5E-DED7-45B4-8A90-9A953627560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1571616" y="0"/>
            <a:ext cx="155363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cap="none" spc="0" baseline="0" dirty="0" smtClean="0">
                <a:ln w="0"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THCS QUANG TRUNG</a:t>
            </a:r>
          </a:p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cap="none" spc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GV.</a:t>
            </a:r>
            <a:r>
              <a:rPr lang="en-US" sz="1000" b="1" cap="none" spc="0" baseline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LÂM THANH VÂN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6B895A1-A53F-4770-8789-281C02D14B7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-1571616" y="0"/>
            <a:ext cx="155363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cap="none" spc="0" baseline="0" dirty="0" smtClean="0">
                <a:ln w="0"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THCS QUANG TRUNG</a:t>
            </a:r>
          </a:p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cap="none" spc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GV.</a:t>
            </a:r>
            <a:r>
              <a:rPr lang="en-US" sz="1000" b="1" cap="none" spc="0" baseline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LÂM THANH VÂN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1D3D61-A208-43BE-BF3D-39DC06DA133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-1571616" y="0"/>
            <a:ext cx="155363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cap="none" spc="0" baseline="0" dirty="0" smtClean="0">
                <a:ln w="0"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THCS QUANG TRUNG</a:t>
            </a:r>
          </a:p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cap="none" spc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GV.</a:t>
            </a:r>
            <a:r>
              <a:rPr lang="en-US" sz="1000" b="1" cap="none" spc="0" baseline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LÂM THANH VÂN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BB33F4-FC67-4283-A90C-95BAFE6B0CF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-1571616" y="0"/>
            <a:ext cx="155363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cap="none" spc="0" baseline="0" dirty="0" smtClean="0">
                <a:ln w="0"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THCS QUANG TRUNG</a:t>
            </a:r>
          </a:p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cap="none" spc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GV.</a:t>
            </a:r>
            <a:r>
              <a:rPr lang="en-US" sz="1000" b="1" cap="none" spc="0" baseline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LÂM THANH VÂN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14C562-B684-4765-B53F-F88129DB134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571616" y="0"/>
            <a:ext cx="155363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cap="none" spc="0" baseline="0" dirty="0" smtClean="0">
                <a:ln w="0"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THCS QUANG TRUNG</a:t>
            </a:r>
          </a:p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cap="none" spc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GV.</a:t>
            </a:r>
            <a:r>
              <a:rPr lang="en-US" sz="1000" b="1" cap="none" spc="0" baseline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LÂM THANH VÂN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54DD2-0627-4FAA-90C9-491023864BE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-1571616" y="0"/>
            <a:ext cx="155363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cap="none" spc="0" baseline="0" dirty="0" smtClean="0">
                <a:ln w="0"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THCS QUANG TRUNG</a:t>
            </a:r>
          </a:p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cap="none" spc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GV.</a:t>
            </a:r>
            <a:r>
              <a:rPr lang="en-US" sz="1000" b="1" cap="none" spc="0" baseline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LÂM THANH VÂN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88A594-252C-4AC1-8EDC-F3C5EF4AAEF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-1571616" y="0"/>
            <a:ext cx="155363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cap="none" spc="0" baseline="0" dirty="0" smtClean="0">
                <a:ln w="0"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THCS QUANG TRUNG</a:t>
            </a:r>
          </a:p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cap="none" spc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GV.</a:t>
            </a:r>
            <a:r>
              <a:rPr lang="en-US" sz="1000" b="1" cap="none" spc="0" baseline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LÂM THANH VÂN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C976D8-77AF-4457-BC5C-A2A72CB2BDD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-1571616" y="0"/>
            <a:ext cx="155363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cap="none" spc="0" baseline="0" dirty="0" smtClean="0">
                <a:ln w="0"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THCS QUANG TRUNG</a:t>
            </a:r>
          </a:p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cap="none" spc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GV.</a:t>
            </a:r>
            <a:r>
              <a:rPr lang="en-US" sz="1000" b="1" cap="none" spc="0" baseline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LÂM THANH VÂN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C517FC3-1CB7-44F6-98A5-C4F49653B77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571616" y="0"/>
            <a:ext cx="155363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cap="none" spc="0" baseline="0" dirty="0" smtClean="0">
                <a:ln w="0"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THCS QUANG TRUNG</a:t>
            </a:r>
          </a:p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cap="none" spc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GV.</a:t>
            </a:r>
            <a:r>
              <a:rPr lang="en-US" sz="1000" b="1" cap="none" spc="0" baseline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LÂM THANH VÂN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395536" y="1609509"/>
            <a:ext cx="4203339" cy="482453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600"/>
              </a:spcAft>
            </a:pPr>
            <a:r>
              <a:rPr lang="en-GB" sz="2400" b="1" i="0" u="sng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  <a:p>
            <a:pPr marL="342900" indent="-342900" fontAlgn="auto">
              <a:lnSpc>
                <a:spcPct val="150000"/>
              </a:lnSpc>
              <a:spcAft>
                <a:spcPts val="600"/>
              </a:spcAft>
            </a:pPr>
            <a:r>
              <a:rPr lang="en-AU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được ba giai đoạn trong quá trình tiến hóa từ vượn người thành người </a:t>
            </a:r>
            <a:endParaRPr lang="en-US" sz="24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50000"/>
              </a:lnSpc>
              <a:spcAft>
                <a:spcPts val="600"/>
              </a:spcAft>
            </a:pPr>
            <a:r>
              <a:rPr lang="it-IT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trên lược đồ dấu tích của Người tối cổ ở Đông Nam Á và ở Việt Nam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4459" y="476672"/>
            <a:ext cx="7147048" cy="626707"/>
          </a:xfrm>
          <a:prstGeom prst="rect">
            <a:avLst/>
          </a:prstGeom>
          <a:solidFill>
            <a:srgbClr val="99FFCC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587759"/>
            <a:ext cx="3615724" cy="2033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75" y="3968777"/>
            <a:ext cx="3566889" cy="246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98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0936AED-BB13-4AB3-91E5-85D28273D541}"/>
              </a:ext>
            </a:extLst>
          </p:cNvPr>
          <p:cNvSpPr/>
          <p:nvPr/>
        </p:nvSpPr>
        <p:spPr>
          <a:xfrm>
            <a:off x="417240" y="1484784"/>
            <a:ext cx="8331224" cy="188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AU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AU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AU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AU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AU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AU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b="1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AU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b="1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AU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b="1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AU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AU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en-AU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AU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3 - </a:t>
            </a:r>
            <a:r>
              <a:rPr lang="en-AU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AU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Sử 9- Bài 5 :CÁC NƯỚC ĐÔNG NAM Á . - Chào mừng bạn đến với website của Đoàn  Thị Hồng Điệp">
            <a:extLst>
              <a:ext uri="{FF2B5EF4-FFF2-40B4-BE49-F238E27FC236}">
                <a16:creationId xmlns="" xmlns:a16="http://schemas.microsoft.com/office/drawing/2014/main" id="{5D2DD71B-68A6-48A1-8322-82CF656A3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65928"/>
            <a:ext cx="4896544" cy="277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320948"/>
            <a:ext cx="8280920" cy="803796"/>
          </a:xfrm>
          <a:prstGeom prst="rect">
            <a:avLst/>
          </a:prstGeom>
          <a:solidFill>
            <a:srgbClr val="99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GB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733702"/>
            <a:ext cx="2088232" cy="298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2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373446F-B45F-4023-84B2-76EB4C59B26D}"/>
              </a:ext>
            </a:extLst>
          </p:cNvPr>
          <p:cNvSpPr/>
          <p:nvPr/>
        </p:nvSpPr>
        <p:spPr>
          <a:xfrm>
            <a:off x="251520" y="1349794"/>
            <a:ext cx="8568952" cy="3159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AU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AU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AU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AU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AU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AU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AU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AU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AU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AU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AU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AU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 (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sinh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,…)</a:t>
            </a:r>
          </a:p>
          <a:p>
            <a:pPr marL="457200" indent="-4572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trú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AU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404664"/>
            <a:ext cx="3960440" cy="803796"/>
          </a:xfrm>
          <a:prstGeom prst="rect">
            <a:avLst/>
          </a:prstGeom>
          <a:solidFill>
            <a:srgbClr val="99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hỏi thảo luận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238" b="8274"/>
          <a:stretch/>
        </p:blipFill>
        <p:spPr>
          <a:xfrm>
            <a:off x="5292080" y="4730033"/>
            <a:ext cx="3101843" cy="1867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803489"/>
            <a:ext cx="2592288" cy="179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1865624-9EEA-4E6E-8191-566B2A41F0E6}"/>
              </a:ext>
            </a:extLst>
          </p:cNvPr>
          <p:cNvSpPr/>
          <p:nvPr/>
        </p:nvSpPr>
        <p:spPr>
          <a:xfrm>
            <a:off x="237964" y="1268760"/>
            <a:ext cx="874008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Dấu tích Người tối cổ ở Việt Nam:</a:t>
            </a:r>
            <a:endParaRPr lang="en-US" sz="2200" b="1" i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Hang Thẩm Khuyên, Thẩm Hai (Lạng Sơn): răng hóa thạch của Người tối cổ 400.000 – 300.000 năm trước. Công cụ ghè đẽo thô s</a:t>
            </a:r>
            <a:r>
              <a:rPr lang="vi-VN" sz="2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ơ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it-IT" sz="2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Núi Đọ, Thanh Hóa 400.000 năm trước; An Khê, Gia Lai 800.000 năm trước; Ở Xuân Lộc, Đồng Nai 40.000 năm trước</a:t>
            </a:r>
            <a:endParaRPr lang="en-US" sz="2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Dấu tích người tối cổ ở Đông Nam Á:</a:t>
            </a:r>
            <a:endParaRPr lang="en-US" sz="2200" b="1" i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Đảo Giava (Indonesia) tìm thấy xương hóa thạch của Người tối cổ có niên đại 2 triệu năm trước, c</a:t>
            </a:r>
            <a:r>
              <a:rPr lang="it-IT" sz="2200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ông cụ đồ đá cũ sơ kỳ tìm thấy ở Pôn-a-sung (Mianma), Sa-ma-mark (Malaisia), ở Mianma, Campuchia có niên đại khoảng 400.000 năm </a:t>
            </a:r>
            <a:r>
              <a:rPr lang="it-IT" sz="22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trước. Di </a:t>
            </a:r>
            <a:r>
              <a:rPr lang="it-IT" sz="2200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cốt bên bờ sông Solo (Indonesia) niên đại 100.000 năm </a:t>
            </a:r>
            <a:r>
              <a:rPr lang="it-IT" sz="22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trước. Chiếc </a:t>
            </a:r>
            <a:r>
              <a:rPr lang="it-IT" sz="2200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sọ Người nguyên thủy tìm thấy ở hang Niah (Malaisia)  có niên đại 40.000 năm</a:t>
            </a:r>
            <a:endParaRPr lang="en-US" sz="2200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320948"/>
            <a:ext cx="8280920" cy="803796"/>
          </a:xfrm>
          <a:prstGeom prst="rect">
            <a:avLst/>
          </a:prstGeom>
          <a:solidFill>
            <a:srgbClr val="99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GB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7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B4D4845-155F-4825-877A-8EC2BA65B5ED}"/>
              </a:ext>
            </a:extLst>
          </p:cNvPr>
          <p:cNvSpPr txBox="1"/>
          <p:nvPr/>
        </p:nvSpPr>
        <p:spPr>
          <a:xfrm>
            <a:off x="4116021" y="620688"/>
            <a:ext cx="4777286" cy="523220"/>
          </a:xfrm>
          <a:prstGeom prst="rect">
            <a:avLst/>
          </a:prstGeom>
          <a:solidFill>
            <a:srgbClr val="99FF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BE66D1A4-F1EC-4405-A88F-DE08CFD7F04C}"/>
              </a:ext>
            </a:extLst>
          </p:cNvPr>
          <p:cNvSpPr txBox="1">
            <a:spLocks/>
          </p:cNvSpPr>
          <p:nvPr/>
        </p:nvSpPr>
        <p:spPr>
          <a:xfrm>
            <a:off x="4100686" y="1628800"/>
            <a:ext cx="4807957" cy="47900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GB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GB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GB" sz="2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A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A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A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A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A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A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A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A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A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A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A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A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A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A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A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A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A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it-IT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</a:t>
            </a:r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trên lược đồ dấu tích của Người tối cổ ở Đông Nam Á và ở Việt Nam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Người Nguyên Thủy Hình ảnh | Định dạng hình ảnh PNG 400212270|  vn.lovepik.com">
            <a:extLst>
              <a:ext uri="{FF2B5EF4-FFF2-40B4-BE49-F238E27FC236}">
                <a16:creationId xmlns="" xmlns:a16="http://schemas.microsoft.com/office/drawing/2014/main" id="{B34A4FCC-D57A-452B-8681-C0275AC6E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617640"/>
            <a:ext cx="375815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39552" y="980728"/>
            <a:ext cx="3240360" cy="1944216"/>
          </a:xfrm>
          <a:prstGeom prst="cloudCallout">
            <a:avLst>
              <a:gd name="adj1" fmla="val -19900"/>
              <a:gd name="adj2" fmla="val 74749"/>
            </a:avLst>
          </a:prstGeom>
          <a:solidFill>
            <a:srgbClr val="99FFCC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23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B4D4845-155F-4825-877A-8EC2BA65B5ED}"/>
              </a:ext>
            </a:extLst>
          </p:cNvPr>
          <p:cNvSpPr txBox="1"/>
          <p:nvPr/>
        </p:nvSpPr>
        <p:spPr>
          <a:xfrm>
            <a:off x="1907704" y="319439"/>
            <a:ext cx="4680520" cy="523220"/>
          </a:xfrm>
          <a:prstGeom prst="rect">
            <a:avLst/>
          </a:prstGeom>
          <a:solidFill>
            <a:srgbClr val="99FF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LUYỆN TẬP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5718" y="1196752"/>
            <a:ext cx="6120680" cy="5472608"/>
            <a:chOff x="539552" y="1268760"/>
            <a:chExt cx="6120680" cy="5472608"/>
          </a:xfrm>
        </p:grpSpPr>
        <p:sp>
          <p:nvSpPr>
            <p:cNvPr id="4" name="Isosceles Triangle 3"/>
            <p:cNvSpPr/>
            <p:nvPr/>
          </p:nvSpPr>
          <p:spPr>
            <a:xfrm>
              <a:off x="539552" y="1268760"/>
              <a:ext cx="6120680" cy="5472608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475656" y="3573016"/>
              <a:ext cx="4248472" cy="1512168"/>
              <a:chOff x="1475656" y="3573016"/>
              <a:chExt cx="4248472" cy="1512168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1475656" y="5085184"/>
                <a:ext cx="4248472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2339752" y="3573016"/>
                <a:ext cx="2520280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Oval 26"/>
          <p:cNvSpPr/>
          <p:nvPr/>
        </p:nvSpPr>
        <p:spPr>
          <a:xfrm>
            <a:off x="3046184" y="2420888"/>
            <a:ext cx="648072" cy="576064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ln w="19050">
            <a:solidFill>
              <a:srgbClr val="FF27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046184" y="4005065"/>
            <a:ext cx="648072" cy="576064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ln w="19050">
            <a:solidFill>
              <a:srgbClr val="FF27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046184" y="5805264"/>
            <a:ext cx="648072" cy="576064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ln w="19050">
            <a:solidFill>
              <a:srgbClr val="FF27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20981" y="1482057"/>
            <a:ext cx="403244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Hãy</a:t>
            </a:r>
            <a:r>
              <a:rPr 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viết</a:t>
            </a:r>
            <a:r>
              <a:rPr 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vở</a:t>
            </a:r>
            <a:endParaRPr lang="en-US" b="1" i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3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điều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đã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được</a:t>
            </a:r>
            <a:endParaRPr lang="en-US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điều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vẫn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chưa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hiểu</a:t>
            </a:r>
            <a:endParaRPr lang="en-US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điều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thêm</a:t>
            </a:r>
            <a:endParaRPr lang="en-US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Cloud 30"/>
          <p:cNvSpPr/>
          <p:nvPr/>
        </p:nvSpPr>
        <p:spPr>
          <a:xfrm>
            <a:off x="7380312" y="219159"/>
            <a:ext cx="1573116" cy="977593"/>
          </a:xfrm>
          <a:prstGeom prst="cloud">
            <a:avLst/>
          </a:prstGeom>
          <a:solidFill>
            <a:srgbClr val="99FF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63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99792" y="548680"/>
            <a:ext cx="4320480" cy="523220"/>
          </a:xfrm>
          <a:prstGeom prst="rect">
            <a:avLst/>
          </a:prstGeom>
          <a:solidFill>
            <a:srgbClr val="99FFCC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cap="none" spc="0" dirty="0">
                <a:ln w="50800"/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11560" y="1268760"/>
            <a:ext cx="7848872" cy="187220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AU" sz="2800" i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AU" sz="2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:______________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293096"/>
            <a:ext cx="77768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0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57E4ED6-7CE8-4439-8DDB-50680020D500}"/>
              </a:ext>
            </a:extLst>
          </p:cNvPr>
          <p:cNvSpPr/>
          <p:nvPr/>
        </p:nvSpPr>
        <p:spPr>
          <a:xfrm>
            <a:off x="2286000" y="-141848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b="0" i="0" dirty="0">
              <a:solidFill>
                <a:srgbClr val="222222"/>
              </a:solidFill>
              <a:effectLst/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026C7B8-1C91-4C33-BC74-ED9B046D74C8}"/>
              </a:ext>
            </a:extLst>
          </p:cNvPr>
          <p:cNvSpPr/>
          <p:nvPr/>
        </p:nvSpPr>
        <p:spPr>
          <a:xfrm>
            <a:off x="323528" y="1550960"/>
            <a:ext cx="8208912" cy="2546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28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Đọc những </a:t>
            </a:r>
            <a:r>
              <a:rPr lang="it-IT" sz="2800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câu chuyện cổ tích, thần thoại Việt Nam (và thế giới) giải thích nguồn gốc của loài </a:t>
            </a:r>
            <a:r>
              <a:rPr lang="it-IT" sz="28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người.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28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Trả lời các câu hỏi bên dưới.</a:t>
            </a:r>
            <a:endParaRPr lang="en-US" sz="2800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6825755" y="355470"/>
            <a:ext cx="1800200" cy="1039178"/>
          </a:xfrm>
          <a:prstGeom prst="cloud">
            <a:avLst/>
          </a:prstGeom>
          <a:solidFill>
            <a:srgbClr val="99FF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+mj-lt"/>
              </a:rPr>
              <a:t>7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phút</a:t>
            </a: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41376" y="532744"/>
            <a:ext cx="3816424" cy="626707"/>
          </a:xfrm>
          <a:prstGeom prst="rect">
            <a:avLst/>
          </a:prstGeom>
          <a:solidFill>
            <a:srgbClr val="99FFCC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51" y="4725133"/>
            <a:ext cx="1867051" cy="187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 descr="http://giadinhpham.com/wp-content/uploads/2010/08/15082010-18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23" y="4725133"/>
            <a:ext cx="1759266" cy="177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64" y="4725133"/>
            <a:ext cx="2697542" cy="177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173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727531"/>
            <a:ext cx="806489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Hãy</a:t>
            </a:r>
            <a:r>
              <a:rPr lang="en-US" sz="26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trả</a:t>
            </a:r>
            <a:r>
              <a:rPr lang="en-US" sz="26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lời</a:t>
            </a:r>
            <a:r>
              <a:rPr lang="en-US" sz="26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26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sz="26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hỏi</a:t>
            </a:r>
            <a:r>
              <a:rPr lang="en-US" sz="26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sau</a:t>
            </a:r>
            <a:r>
              <a:rPr lang="en-US" sz="26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:  </a:t>
            </a:r>
          </a:p>
          <a:p>
            <a:pPr algn="ctr"/>
            <a:endParaRPr lang="en-US" sz="26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chuyện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em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vừa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giải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thích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nguồn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gốc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loài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người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/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sự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xuất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hiện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người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bắt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đầu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từ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đâu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rabicPeriod"/>
            </a:pPr>
            <a:endParaRPr lang="en-US" sz="2600" i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Ai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là</a:t>
            </a:r>
            <a:r>
              <a:rPr lang="en-US" sz="2600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người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đã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tạo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ra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loài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người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?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Người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đó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thật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không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rabicPeriod"/>
            </a:pPr>
            <a:endParaRPr lang="en-US" sz="2600" i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Cách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giải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thích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như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vậy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em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điểm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nào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không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hợp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lý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rabicPeriod"/>
            </a:pPr>
            <a:endParaRPr lang="en-US" sz="2600" i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Theo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em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tại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sao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người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ta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lại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nghĩ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ra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chuyện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giải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thích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về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nguồn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gốc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loài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người</a:t>
            </a:r>
            <a:r>
              <a:rPr lang="en-US" sz="26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  <a:p>
            <a:endParaRPr lang="en-US" sz="2600" i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 descr="Have a question? We want to help. - Brookside Element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6632"/>
            <a:ext cx="2229406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81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24" t="33373" r="76724" b="20738"/>
          <a:stretch/>
        </p:blipFill>
        <p:spPr>
          <a:xfrm>
            <a:off x="611560" y="3861048"/>
            <a:ext cx="2088232" cy="27564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8348" t="11124" b="20900"/>
          <a:stretch/>
        </p:blipFill>
        <p:spPr>
          <a:xfrm>
            <a:off x="6825897" y="2813366"/>
            <a:ext cx="1944216" cy="37839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2314" t="19305" r="57859" b="19509"/>
          <a:stretch/>
        </p:blipFill>
        <p:spPr>
          <a:xfrm>
            <a:off x="3735457" y="3145490"/>
            <a:ext cx="1872208" cy="34518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6" name="Group 15"/>
          <p:cNvGrpSpPr/>
          <p:nvPr/>
        </p:nvGrpSpPr>
        <p:grpSpPr>
          <a:xfrm>
            <a:off x="467544" y="2564904"/>
            <a:ext cx="2376264" cy="936104"/>
            <a:chOff x="611560" y="1658390"/>
            <a:chExt cx="2376264" cy="1050530"/>
          </a:xfrm>
        </p:grpSpPr>
        <p:sp>
          <p:nvSpPr>
            <p:cNvPr id="9" name="Rounded Rectangle 8"/>
            <p:cNvSpPr/>
            <p:nvPr/>
          </p:nvSpPr>
          <p:spPr>
            <a:xfrm>
              <a:off x="611560" y="1844824"/>
              <a:ext cx="2376264" cy="86409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9050">
              <a:solidFill>
                <a:srgbClr val="FF27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619672" y="1658390"/>
              <a:ext cx="360040" cy="360040"/>
            </a:xfrm>
            <a:prstGeom prst="ellipse">
              <a:avLst/>
            </a:prstGeom>
            <a:solidFill>
              <a:srgbClr val="99FFCC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34386" y="1988840"/>
            <a:ext cx="2376264" cy="903655"/>
            <a:chOff x="3663449" y="1016732"/>
            <a:chExt cx="2376264" cy="1044116"/>
          </a:xfrm>
        </p:grpSpPr>
        <p:sp>
          <p:nvSpPr>
            <p:cNvPr id="10" name="Rounded Rectangle 9"/>
            <p:cNvSpPr/>
            <p:nvPr/>
          </p:nvSpPr>
          <p:spPr>
            <a:xfrm>
              <a:off x="3663449" y="1196752"/>
              <a:ext cx="2376264" cy="86409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9050">
              <a:solidFill>
                <a:srgbClr val="FF27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671561" y="1016732"/>
              <a:ext cx="360040" cy="360040"/>
            </a:xfrm>
            <a:prstGeom prst="ellipse">
              <a:avLst/>
            </a:prstGeom>
            <a:solidFill>
              <a:srgbClr val="99FFCC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516216" y="1628800"/>
            <a:ext cx="2376264" cy="936104"/>
            <a:chOff x="6516216" y="505138"/>
            <a:chExt cx="2376264" cy="1051654"/>
          </a:xfrm>
        </p:grpSpPr>
        <p:sp>
          <p:nvSpPr>
            <p:cNvPr id="11" name="Rounded Rectangle 10"/>
            <p:cNvSpPr/>
            <p:nvPr/>
          </p:nvSpPr>
          <p:spPr>
            <a:xfrm>
              <a:off x="6516216" y="692696"/>
              <a:ext cx="2376264" cy="86409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9050">
              <a:solidFill>
                <a:srgbClr val="FF27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524328" y="505138"/>
              <a:ext cx="360040" cy="360040"/>
            </a:xfrm>
            <a:prstGeom prst="ellipse">
              <a:avLst/>
            </a:prstGeom>
            <a:solidFill>
              <a:srgbClr val="99FFCC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Date Placeholder 1">
            <a:extLst>
              <a:ext uri="{FF2B5EF4-FFF2-40B4-BE49-F238E27FC236}">
                <a16:creationId xmlns="" xmlns:a16="http://schemas.microsoft.com/office/drawing/2014/main" id="{EB55FD24-3D62-4B75-99C1-573F692E84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23528" y="260648"/>
            <a:ext cx="8474407" cy="158417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600" b="1" i="1" u="sng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Nhiệm</a:t>
            </a:r>
            <a:r>
              <a:rPr lang="en-US" sz="2600" b="1" i="1" u="sng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vụ</a:t>
            </a:r>
            <a:r>
              <a:rPr lang="en-US" sz="2600" b="1" i="1" u="sng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/>
              <a:defRPr/>
            </a:pP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Quan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sát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chỉ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ra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những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điểm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khác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biệt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giữa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3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giai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đoạn</a:t>
            </a:r>
            <a:endParaRPr lang="en-US" sz="2600" i="1" dirty="0" smtClean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/>
              <a:defRPr/>
            </a:pP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Em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hãy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nghĩ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đặt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tên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cho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mỗi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giai</a:t>
            </a: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đoạn</a:t>
            </a:r>
            <a:endParaRPr lang="en-US" sz="2600" i="1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0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3326" y="203117"/>
            <a:ext cx="8577347" cy="1508105"/>
          </a:xfrm>
          <a:prstGeom prst="rect">
            <a:avLst/>
          </a:prstGeom>
          <a:solidFill>
            <a:srgbClr val="99FFCC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 i="1" u="sng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Nhiệm</a:t>
            </a:r>
            <a:r>
              <a:rPr lang="en-US" b="1" i="1" u="sng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vụ</a:t>
            </a:r>
            <a:r>
              <a:rPr lang="en-US" b="1" i="1" u="sng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: (</a:t>
            </a:r>
            <a:r>
              <a:rPr lang="en-US" b="1" i="1" u="sng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Thời</a:t>
            </a:r>
            <a:r>
              <a:rPr lang="en-US" b="1" i="1" u="sng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b="1" i="1" u="sng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gian</a:t>
            </a:r>
            <a:r>
              <a:rPr lang="en-US" b="1" i="1" u="sng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10 </a:t>
            </a:r>
            <a:r>
              <a:rPr lang="en-US" b="1" i="1" u="sng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b="1" i="1" u="sng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)</a:t>
            </a:r>
            <a:endParaRPr lang="en-US" b="1" i="1" u="sng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/>
              <a:defRPr/>
            </a:pP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Quan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sát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chỉ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ra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những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điểm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khác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biệt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giữa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3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giai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đoạn</a:t>
            </a:r>
            <a:endParaRPr lang="en-US" i="1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/>
              <a:defRPr/>
            </a:pP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Em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hãy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nghĩ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đặt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tên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cho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mỗi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giai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đoạn</a:t>
            </a:r>
            <a:endParaRPr lang="en-US" i="1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7" y="1900981"/>
            <a:ext cx="7056784" cy="4935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06804960-59F8-4B1F-B565-A12E909FE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379834"/>
              </p:ext>
            </p:extLst>
          </p:nvPr>
        </p:nvGraphicFramePr>
        <p:xfrm>
          <a:off x="36514" y="29802"/>
          <a:ext cx="9143998" cy="69316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="" xmlns:a16="http://schemas.microsoft.com/office/drawing/2014/main" val="3451009308"/>
                    </a:ext>
                  </a:extLst>
                </a:gridCol>
                <a:gridCol w="3275855">
                  <a:extLst>
                    <a:ext uri="{9D8B030D-6E8A-4147-A177-3AD203B41FA5}">
                      <a16:colId xmlns="" xmlns:a16="http://schemas.microsoft.com/office/drawing/2014/main" val="3440763123"/>
                    </a:ext>
                  </a:extLst>
                </a:gridCol>
                <a:gridCol w="3563887">
                  <a:extLst>
                    <a:ext uri="{9D8B030D-6E8A-4147-A177-3AD203B41FA5}">
                      <a16:colId xmlns="" xmlns:a16="http://schemas.microsoft.com/office/drawing/2014/main" val="169059900"/>
                    </a:ext>
                  </a:extLst>
                </a:gridCol>
              </a:tblGrid>
              <a:tr h="4942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AU" sz="2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2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US" sz="2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46" marR="49346" marT="0" marB="0">
                    <a:solidFill>
                      <a:srgbClr val="FF272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AU" sz="2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2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AU" sz="2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2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US" sz="2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46" marR="49346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AU" sz="2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2200" b="1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AU" sz="2200" b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2200" b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</a:p>
                  </a:txBody>
                  <a:tcPr marL="49346" marR="49346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8115135"/>
                  </a:ext>
                </a:extLst>
              </a:tr>
              <a:tr h="63339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5 – 6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sọ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400cm3.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9346" marR="4934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4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200" b="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sọ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600cm3 – 1200 </a:t>
                      </a:r>
                      <a:r>
                        <a:rPr lang="en-US" sz="2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cm3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2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lao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200" b="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</a:t>
                      </a:r>
                      <a:r>
                        <a:rPr lang="en-US" sz="2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bợt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u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AU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46" marR="4934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150.000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200" b="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sọ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1400 cm3. </a:t>
                      </a:r>
                      <a:endParaRPr lang="en-US" sz="2200" b="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khéo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léo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ngón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phẳng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mỏng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iếng</a:t>
                      </a:r>
                      <a:r>
                        <a:rPr lang="en-US" sz="22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thuần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thục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200" b="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46" marR="4934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7392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6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BFD4B4-DDA4-4FE2-8326-6B65CC0A58E9}"/>
              </a:ext>
            </a:extLst>
          </p:cNvPr>
          <p:cNvSpPr txBox="1"/>
          <p:nvPr/>
        </p:nvSpPr>
        <p:spPr>
          <a:xfrm>
            <a:off x="611560" y="407545"/>
            <a:ext cx="792088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thay</a:t>
            </a:r>
            <a:r>
              <a:rPr 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diện</a:t>
            </a:r>
            <a:r>
              <a:rPr 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mạo</a:t>
            </a:r>
            <a:r>
              <a:rPr 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khuôn</a:t>
            </a:r>
            <a:r>
              <a:rPr 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1- Shaping Humanity- How Science, Art, and Imagination Help Us Understand Our Origins [Full Teaser]">
            <a:hlinkClick r:id="" action="ppaction://media"/>
            <a:extLst>
              <a:ext uri="{FF2B5EF4-FFF2-40B4-BE49-F238E27FC236}">
                <a16:creationId xmlns="" xmlns:a16="http://schemas.microsoft.com/office/drawing/2014/main" id="{645377C4-EEF4-439B-A1E9-21F4A321DD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255" y="1196752"/>
            <a:ext cx="7876185" cy="43924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06D34A4-E4D1-4AC4-A653-AD049B87795D}"/>
              </a:ext>
            </a:extLst>
          </p:cNvPr>
          <p:cNvSpPr/>
          <p:nvPr/>
        </p:nvSpPr>
        <p:spPr>
          <a:xfrm>
            <a:off x="0" y="5805264"/>
            <a:ext cx="898434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Video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mô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phỏng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sự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thay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đổi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diện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mạo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khuôn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mặt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loài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ng</a:t>
            </a:r>
            <a:r>
              <a:rPr lang="vi-VN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ư</a:t>
            </a:r>
            <a:r>
              <a:rPr lang="en-US" sz="23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ời</a:t>
            </a:r>
            <a:r>
              <a:rPr lang="en-US" sz="2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từ</a:t>
            </a:r>
            <a:r>
              <a:rPr lang="en-US" sz="2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khi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en-US" sz="23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23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xuất</a:t>
            </a:r>
            <a:r>
              <a:rPr lang="en-US" sz="2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hiện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tới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hiện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nay </a:t>
            </a:r>
            <a:r>
              <a:rPr lang="en-US" sz="2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do </a:t>
            </a:r>
            <a:r>
              <a:rPr lang="en-US" sz="23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các</a:t>
            </a:r>
            <a:r>
              <a:rPr lang="en-US" sz="2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nhà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khoa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học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thuộc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ĐH Yale (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Mĩ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  <a:r>
              <a:rPr lang="en-US" sz="23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thực</a:t>
            </a:r>
            <a:r>
              <a:rPr lang="en-US" sz="23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hiện</a:t>
            </a:r>
            <a:r>
              <a:rPr lang="en-US" sz="2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en-US" sz="23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6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43B3E7F-8EBC-4BCB-8FA6-4BB2588C2B73}"/>
              </a:ext>
            </a:extLst>
          </p:cNvPr>
          <p:cNvSpPr/>
          <p:nvPr/>
        </p:nvSpPr>
        <p:spPr>
          <a:xfrm>
            <a:off x="683568" y="1412776"/>
            <a:ext cx="7704856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8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Nguyên </a:t>
            </a:r>
            <a:r>
              <a:rPr lang="it-IT" sz="2800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thủy: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800" i="1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Vượn</a:t>
            </a:r>
            <a:r>
              <a:rPr lang="en-AU" sz="2800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AU" sz="28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AU" sz="2800" i="1" dirty="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800" i="1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AU" sz="2800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AU" sz="28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AU" sz="28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AU" sz="2800" i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AU" sz="2800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gười</a:t>
            </a:r>
            <a:r>
              <a:rPr lang="en-AU" sz="28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AU" sz="28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lang="en-AU" sz="2800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C59B20D-64D5-493B-BA28-11AFC4A82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334899"/>
            <a:ext cx="5472608" cy="24470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1760" y="464964"/>
            <a:ext cx="4752528" cy="803796"/>
          </a:xfrm>
          <a:prstGeom prst="rect">
            <a:avLst/>
          </a:prstGeom>
          <a:solidFill>
            <a:srgbClr val="99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GB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CEF2B9A-BA73-4AE4-80A8-F6837CDBF546}"/>
              </a:ext>
            </a:extLst>
          </p:cNvPr>
          <p:cNvSpPr/>
          <p:nvPr/>
        </p:nvSpPr>
        <p:spPr>
          <a:xfrm>
            <a:off x="467544" y="1496492"/>
            <a:ext cx="8352928" cy="2436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AU" i="1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AU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i="1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AU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AU" i="1" dirty="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i="1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AU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AU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AU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AU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AU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AU" i="1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AU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AU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861048"/>
            <a:ext cx="7920880" cy="284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411760" y="464964"/>
            <a:ext cx="4752528" cy="803796"/>
          </a:xfrm>
          <a:prstGeom prst="rect">
            <a:avLst/>
          </a:prstGeom>
          <a:solidFill>
            <a:srgbClr val="99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hỏi thảo luận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TC101859861[[fn=Tradeshow]]</Template>
  <TotalTime>2075</TotalTime>
  <Words>865</Words>
  <Application>Microsoft Office PowerPoint</Application>
  <PresentationFormat>On-screen Show (4:3)</PresentationFormat>
  <Paragraphs>88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Candara</vt:lpstr>
      <vt:lpstr>Times New Roman</vt:lpstr>
      <vt:lpstr>Tradeshow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Chronology</dc:title>
  <dc:creator>Dad</dc:creator>
  <cp:lastModifiedBy>VAN</cp:lastModifiedBy>
  <cp:revision>167</cp:revision>
  <cp:lastPrinted>2012-08-15T18:57:45Z</cp:lastPrinted>
  <dcterms:created xsi:type="dcterms:W3CDTF">2009-09-04T19:07:36Z</dcterms:created>
  <dcterms:modified xsi:type="dcterms:W3CDTF">2022-06-16T09:51:48Z</dcterms:modified>
</cp:coreProperties>
</file>